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Source Code Pro"/>
      <p:regular r:id="rId42"/>
      <p:bold r:id="rId43"/>
      <p:italic r:id="rId44"/>
      <p:boldItalic r:id="rId45"/>
    </p:embeddedFont>
    <p:embeddedFont>
      <p:font typeface="Old Standard TT"/>
      <p:regular r:id="rId46"/>
      <p:bold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guide id="2" pos="32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2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SourceCodePr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SourceCodePro-italic.fntdata"/><Relationship Id="rId21" Type="http://schemas.openxmlformats.org/officeDocument/2006/relationships/slide" Target="slides/slide16.xml"/><Relationship Id="rId43" Type="http://schemas.openxmlformats.org/officeDocument/2006/relationships/font" Target="fonts/SourceCodePro-bold.fntdata"/><Relationship Id="rId24" Type="http://schemas.openxmlformats.org/officeDocument/2006/relationships/slide" Target="slides/slide19.xml"/><Relationship Id="rId46" Type="http://schemas.openxmlformats.org/officeDocument/2006/relationships/font" Target="fonts/OldStandardTT-regular.fntdata"/><Relationship Id="rId23" Type="http://schemas.openxmlformats.org/officeDocument/2006/relationships/slide" Target="slides/slide18.xml"/><Relationship Id="rId45"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ldStandardTT-italic.fntdata"/><Relationship Id="rId25" Type="http://schemas.openxmlformats.org/officeDocument/2006/relationships/slide" Target="slides/slide20.xml"/><Relationship Id="rId47" Type="http://schemas.openxmlformats.org/officeDocument/2006/relationships/font" Target="fonts/OldStandardTT-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c0efe9aa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c0efe9aa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c0efe9aa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c0efe9aa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c0efe9aa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c0efe9aa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c0efe9aa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c0efe9aa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c0efe9aa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c0efe9aa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c0efe9aa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c0efe9aa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c0efe9aa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c0efe9aa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c0efe9aa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c0efe9aa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c0efe9aa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c0efe9aa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c0efe9aa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c0efe9aa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c0efe9aa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c0efe9aa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c0efe9aa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c0efe9aa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c0efe9aa5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c0efe9aa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c0efe9aa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c0efe9aa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c0efe9aa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c0efe9aa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c0efe9aa5_0_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c0efe9aa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c0efe9aa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c0efe9aa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4c0efe9aa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4c0efe9aa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c0efe9aa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c0efe9aa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c0efe9aa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c0efe9aa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c0efe9aa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c0efe9aa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c0efe9aa5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c0efe9aa5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c0efe9aa5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c0efe9aa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c0efe9aa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c0efe9aa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c0efe9aa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c0efe9aa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c0efe9aa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c0efe9aa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c0efe9aa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c0efe9aa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c0efe9aa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c0efe9aa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1.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32.jp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32.jp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01575"/>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AIO Steganography Tool</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Submitted by :</a:t>
            </a:r>
            <a:endParaRPr/>
          </a:p>
          <a:p>
            <a:pPr indent="0" lvl="0" marL="0" rtl="0" algn="l">
              <a:spcBef>
                <a:spcPts val="0"/>
              </a:spcBef>
              <a:spcAft>
                <a:spcPts val="0"/>
              </a:spcAft>
              <a:buNone/>
            </a:pPr>
            <a:r>
              <a:rPr lang="en"/>
              <a:t>Nadra Ibrahim (21MCA033)</a:t>
            </a:r>
            <a:endParaRPr/>
          </a:p>
        </p:txBody>
      </p:sp>
      <p:sp>
        <p:nvSpPr>
          <p:cNvPr id="61" name="Google Shape;61;p13"/>
          <p:cNvSpPr txBox="1"/>
          <p:nvPr/>
        </p:nvSpPr>
        <p:spPr>
          <a:xfrm>
            <a:off x="667275" y="1952375"/>
            <a:ext cx="79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M</a:t>
            </a:r>
            <a:endParaRPr>
              <a:latin typeface="Old Standard TT"/>
              <a:ea typeface="Old Standard TT"/>
              <a:cs typeface="Old Standard TT"/>
              <a:sym typeface="Old Standard TT"/>
            </a:endParaRPr>
          </a:p>
        </p:txBody>
      </p:sp>
      <p:sp>
        <p:nvSpPr>
          <p:cNvPr id="62" name="Google Shape;62;p13"/>
          <p:cNvSpPr txBox="1"/>
          <p:nvPr/>
        </p:nvSpPr>
        <p:spPr>
          <a:xfrm>
            <a:off x="512700" y="1836925"/>
            <a:ext cx="8118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Old Standard TT"/>
                <a:ea typeface="Old Standard TT"/>
                <a:cs typeface="Old Standard TT"/>
                <a:sym typeface="Old Standard TT"/>
              </a:rPr>
              <a:t>Major Project</a:t>
            </a:r>
            <a:endParaRPr b="1" sz="2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2000">
                <a:solidFill>
                  <a:schemeClr val="lt1"/>
                </a:solidFill>
                <a:latin typeface="Old Standard TT"/>
                <a:ea typeface="Old Standard TT"/>
                <a:cs typeface="Old Standard TT"/>
                <a:sym typeface="Old Standard TT"/>
              </a:rPr>
              <a:t>M.C.A.(2021-2023) Fourth Semester</a:t>
            </a:r>
            <a:endParaRPr sz="20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2000">
                <a:solidFill>
                  <a:schemeClr val="lt1"/>
                </a:solidFill>
                <a:latin typeface="Old Standard TT"/>
                <a:ea typeface="Old Standard TT"/>
                <a:cs typeface="Old Standard TT"/>
                <a:sym typeface="Old Standard TT"/>
              </a:rPr>
              <a:t>Department of Computer Science</a:t>
            </a:r>
            <a:endParaRPr sz="2000">
              <a:solidFill>
                <a:schemeClr val="lt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2000">
                <a:solidFill>
                  <a:schemeClr val="lt1"/>
                </a:solidFill>
                <a:latin typeface="Old Standard TT"/>
                <a:ea typeface="Old Standard TT"/>
                <a:cs typeface="Old Standard TT"/>
                <a:sym typeface="Old Standard TT"/>
              </a:rPr>
              <a:t>Faculty of Natural Sciences</a:t>
            </a:r>
            <a:endParaRPr sz="20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sz="2000">
                <a:solidFill>
                  <a:schemeClr val="lt1"/>
                </a:solidFill>
                <a:latin typeface="Old Standard TT"/>
                <a:ea typeface="Old Standard TT"/>
                <a:cs typeface="Old Standard TT"/>
                <a:sym typeface="Old Standard TT"/>
              </a:rPr>
              <a:t>Jamia Millia Islamia</a:t>
            </a:r>
            <a:endParaRPr sz="2000">
              <a:solidFill>
                <a:schemeClr val="lt1"/>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15250" y="0"/>
            <a:ext cx="9159250" cy="5084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AIO STEGANOGRAPHY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AIO Steganography Tool</a:t>
            </a:r>
            <a:endParaRPr/>
          </a:p>
        </p:txBody>
      </p:sp>
      <p:sp>
        <p:nvSpPr>
          <p:cNvPr id="126" name="Google Shape;126;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AIO (All-in-One) steganography application is a specific type of steganography tool that encompasses various steganography techniques and features in a single application. </a:t>
            </a:r>
            <a:endParaRPr/>
          </a:p>
          <a:p>
            <a:pPr indent="0" lvl="0" marL="0" rtl="0" algn="l">
              <a:spcBef>
                <a:spcPts val="1200"/>
              </a:spcBef>
              <a:spcAft>
                <a:spcPts val="1200"/>
              </a:spcAft>
              <a:buNone/>
            </a:pPr>
            <a:r>
              <a:t/>
            </a:r>
            <a:endParaRPr/>
          </a:p>
        </p:txBody>
      </p:sp>
      <p:cxnSp>
        <p:nvCxnSpPr>
          <p:cNvPr id="127" name="Google Shape;127;p24"/>
          <p:cNvCxnSpPr/>
          <p:nvPr/>
        </p:nvCxnSpPr>
        <p:spPr>
          <a:xfrm>
            <a:off x="-3450" y="3456775"/>
            <a:ext cx="9150900" cy="0"/>
          </a:xfrm>
          <a:prstGeom prst="straightConnector1">
            <a:avLst/>
          </a:prstGeom>
          <a:noFill/>
          <a:ln cap="flat" cmpd="sng" w="19050">
            <a:solidFill>
              <a:schemeClr val="dk2"/>
            </a:solidFill>
            <a:prstDash val="solid"/>
            <a:round/>
            <a:headEnd len="sm" w="sm" type="none"/>
            <a:tailEnd len="sm" w="sm" type="none"/>
          </a:ln>
        </p:spPr>
      </p:cxnSp>
      <p:sp>
        <p:nvSpPr>
          <p:cNvPr id="128" name="Google Shape;128;p24"/>
          <p:cNvSpPr/>
          <p:nvPr/>
        </p:nvSpPr>
        <p:spPr>
          <a:xfrm>
            <a:off x="421176" y="279174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173000" y="3152800"/>
            <a:ext cx="17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ource Code Pro"/>
                <a:ea typeface="Source Code Pro"/>
                <a:cs typeface="Source Code Pro"/>
                <a:sym typeface="Source Code Pro"/>
              </a:rPr>
              <a:t>Audio  </a:t>
            </a:r>
            <a:r>
              <a:rPr lang="en" sz="1300">
                <a:solidFill>
                  <a:schemeClr val="dk1"/>
                </a:solidFill>
                <a:latin typeface="Source Code Pro"/>
                <a:ea typeface="Source Code Pro"/>
                <a:cs typeface="Source Code Pro"/>
                <a:sym typeface="Source Code Pro"/>
              </a:rPr>
              <a:t>Steganography</a:t>
            </a:r>
            <a:endParaRPr sz="1300">
              <a:solidFill>
                <a:schemeClr val="dk1"/>
              </a:solidFill>
              <a:latin typeface="Source Code Pro"/>
              <a:ea typeface="Source Code Pro"/>
              <a:cs typeface="Source Code Pro"/>
              <a:sym typeface="Source Code Pro"/>
            </a:endParaRPr>
          </a:p>
        </p:txBody>
      </p:sp>
      <p:sp>
        <p:nvSpPr>
          <p:cNvPr id="130" name="Google Shape;130;p24"/>
          <p:cNvSpPr/>
          <p:nvPr/>
        </p:nvSpPr>
        <p:spPr>
          <a:xfrm>
            <a:off x="2253122" y="197946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txBox="1"/>
          <p:nvPr/>
        </p:nvSpPr>
        <p:spPr>
          <a:xfrm>
            <a:off x="2125350" y="3152800"/>
            <a:ext cx="308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Image </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2800">
                <a:solidFill>
                  <a:schemeClr val="lt1"/>
                </a:solidFill>
                <a:latin typeface="Source Code Pro"/>
                <a:ea typeface="Source Code Pro"/>
                <a:cs typeface="Source Code Pro"/>
                <a:sym typeface="Source Code Pro"/>
              </a:rPr>
              <a:t>Steganography</a:t>
            </a:r>
            <a:endParaRPr sz="2800">
              <a:solidFill>
                <a:schemeClr val="lt1"/>
              </a:solidFill>
              <a:latin typeface="Source Code Pro"/>
              <a:ea typeface="Source Code Pro"/>
              <a:cs typeface="Source Code Pro"/>
              <a:sym typeface="Source Code Pro"/>
            </a:endParaRPr>
          </a:p>
        </p:txBody>
      </p:sp>
      <p:sp>
        <p:nvSpPr>
          <p:cNvPr id="132" name="Google Shape;132;p24"/>
          <p:cNvSpPr/>
          <p:nvPr/>
        </p:nvSpPr>
        <p:spPr>
          <a:xfrm>
            <a:off x="5709626" y="270349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5443513" y="3152800"/>
            <a:ext cx="2007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ource Code Pro"/>
                <a:ea typeface="Source Code Pro"/>
                <a:cs typeface="Source Code Pro"/>
                <a:sym typeface="Source Code Pro"/>
              </a:rPr>
              <a:t>Text</a:t>
            </a:r>
            <a:endParaRPr sz="18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1"/>
                </a:solidFill>
                <a:latin typeface="Source Code Pro"/>
                <a:ea typeface="Source Code Pro"/>
                <a:cs typeface="Source Code Pro"/>
                <a:sym typeface="Source Code Pro"/>
              </a:rPr>
              <a:t>Steganography</a:t>
            </a:r>
            <a:endParaRPr sz="1900">
              <a:solidFill>
                <a:schemeClr val="dk1"/>
              </a:solidFill>
              <a:latin typeface="Source Code Pro"/>
              <a:ea typeface="Source Code Pro"/>
              <a:cs typeface="Source Code Pro"/>
              <a:sym typeface="Source Code Pro"/>
            </a:endParaRPr>
          </a:p>
        </p:txBody>
      </p:sp>
      <p:sp>
        <p:nvSpPr>
          <p:cNvPr id="134" name="Google Shape;134;p24"/>
          <p:cNvSpPr/>
          <p:nvPr/>
        </p:nvSpPr>
        <p:spPr>
          <a:xfrm>
            <a:off x="7718079" y="295068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nvSpPr>
        <p:spPr>
          <a:xfrm>
            <a:off x="7599400" y="315280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Source Code Pro"/>
                <a:ea typeface="Source Code Pro"/>
                <a:cs typeface="Source Code Pro"/>
                <a:sym typeface="Source Code Pro"/>
              </a:rPr>
              <a:t>Video</a:t>
            </a:r>
            <a:endParaRPr sz="15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lang="en" sz="900">
                <a:solidFill>
                  <a:schemeClr val="dk1"/>
                </a:solidFill>
                <a:latin typeface="Source Code Pro"/>
                <a:ea typeface="Source Code Pro"/>
                <a:cs typeface="Source Code Pro"/>
                <a:sym typeface="Source Code Pro"/>
              </a:rPr>
              <a:t>Steganography</a:t>
            </a:r>
            <a:endParaRPr sz="900">
              <a:solidFill>
                <a:schemeClr val="dk1"/>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Image Steganography :</a:t>
            </a:r>
            <a:endParaRPr/>
          </a:p>
        </p:txBody>
      </p:sp>
      <p:sp>
        <p:nvSpPr>
          <p:cNvPr id="141" name="Google Shape;141;p25"/>
          <p:cNvSpPr txBox="1"/>
          <p:nvPr>
            <p:ph idx="1" type="body"/>
          </p:nvPr>
        </p:nvSpPr>
        <p:spPr>
          <a:xfrm>
            <a:off x="311700" y="1171600"/>
            <a:ext cx="8520600" cy="366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E</a:t>
            </a:r>
            <a:r>
              <a:rPr lang="en"/>
              <a:t>mbedding secret data into the pixels of an image in a way that is imperceptible to the human eye.</a:t>
            </a:r>
            <a:endParaRPr/>
          </a:p>
          <a:p>
            <a:pPr indent="0" lvl="0" marL="0" rtl="0" algn="l">
              <a:spcBef>
                <a:spcPts val="1200"/>
              </a:spcBef>
              <a:spcAft>
                <a:spcPts val="0"/>
              </a:spcAft>
              <a:buNone/>
            </a:pPr>
            <a:r>
              <a:rPr b="1" lang="en"/>
              <a:t>i. Encoding Image into Image : </a:t>
            </a:r>
            <a:endParaRPr b="1"/>
          </a:p>
          <a:p>
            <a:pPr indent="0" lvl="0" marL="0" rtl="0" algn="l">
              <a:spcBef>
                <a:spcPts val="1200"/>
              </a:spcBef>
              <a:spcAft>
                <a:spcPts val="0"/>
              </a:spcAft>
              <a:buNone/>
            </a:pPr>
            <a:r>
              <a:rPr b="1" lang="en"/>
              <a:t>Technique : LSB substitution</a:t>
            </a:r>
            <a:endParaRPr b="1"/>
          </a:p>
          <a:p>
            <a:pPr indent="-342900" lvl="0" marL="457200" rtl="0" algn="l">
              <a:spcBef>
                <a:spcPts val="1200"/>
              </a:spcBef>
              <a:spcAft>
                <a:spcPts val="0"/>
              </a:spcAft>
              <a:buSzPts val="1800"/>
              <a:buChar char="●"/>
            </a:pPr>
            <a:r>
              <a:rPr lang="en"/>
              <a:t>Convert the cover image and secret image to binary format</a:t>
            </a:r>
            <a:endParaRPr/>
          </a:p>
          <a:p>
            <a:pPr indent="-342900" lvl="0" marL="457200" rtl="0" algn="l">
              <a:spcBef>
                <a:spcPts val="0"/>
              </a:spcBef>
              <a:spcAft>
                <a:spcPts val="0"/>
              </a:spcAft>
              <a:buSzPts val="1800"/>
              <a:buChar char="●"/>
            </a:pPr>
            <a:r>
              <a:rPr lang="en"/>
              <a:t>Take the least significant bits of the cover image block and replace them with the most significant bits of the secret image block.</a:t>
            </a:r>
            <a:endParaRPr/>
          </a:p>
          <a:p>
            <a:pPr indent="-342900" lvl="0" marL="457200" rtl="0" algn="l">
              <a:spcBef>
                <a:spcPts val="0"/>
              </a:spcBef>
              <a:spcAft>
                <a:spcPts val="0"/>
              </a:spcAft>
              <a:buSzPts val="1800"/>
              <a:buChar char="●"/>
            </a:pPr>
            <a:r>
              <a:rPr lang="en"/>
              <a:t>Obtain the modified cover image block.</a:t>
            </a:r>
            <a:endParaRPr/>
          </a:p>
          <a:p>
            <a:pPr indent="-342900" lvl="0" marL="457200" rtl="0" algn="l">
              <a:spcBef>
                <a:spcPts val="0"/>
              </a:spcBef>
              <a:spcAft>
                <a:spcPts val="0"/>
              </a:spcAft>
              <a:buSzPts val="1800"/>
              <a:buChar char="●"/>
            </a:pPr>
            <a:r>
              <a:rPr lang="en"/>
              <a:t>Combine all the modified cover image blocks to create the stego image.</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147" name="Google Shape;147;p26"/>
          <p:cNvSpPr txBox="1"/>
          <p:nvPr>
            <p:ph idx="1" type="body"/>
          </p:nvPr>
        </p:nvSpPr>
        <p:spPr>
          <a:xfrm>
            <a:off x="311700" y="445025"/>
            <a:ext cx="8520600" cy="412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ii. Encoding text into Image : </a:t>
            </a:r>
            <a:endParaRPr b="1"/>
          </a:p>
          <a:p>
            <a:pPr indent="0" lvl="0" marL="0" rtl="0" algn="l">
              <a:spcBef>
                <a:spcPts val="1200"/>
              </a:spcBef>
              <a:spcAft>
                <a:spcPts val="0"/>
              </a:spcAft>
              <a:buNone/>
            </a:pPr>
            <a:r>
              <a:rPr b="1" lang="en"/>
              <a:t>Technique : DES + LSB</a:t>
            </a:r>
            <a:endParaRPr b="1"/>
          </a:p>
          <a:p>
            <a:pPr indent="0" lvl="0" marL="0" rtl="0" algn="l">
              <a:spcBef>
                <a:spcPts val="1200"/>
              </a:spcBef>
              <a:spcAft>
                <a:spcPts val="0"/>
              </a:spcAft>
              <a:buNone/>
            </a:pPr>
            <a:r>
              <a:rPr lang="en"/>
              <a:t>LSB substitution and DES (Data Encryption Standard) is combined to encode text into an image with an additional layer of encryption and security. First the message is encrypted using DES algorithm and then the cypher text is hidden in the image.</a:t>
            </a:r>
            <a:endParaRPr/>
          </a:p>
          <a:p>
            <a:pPr indent="0" lvl="0" marL="0" rtl="0" algn="l">
              <a:spcBef>
                <a:spcPts val="1200"/>
              </a:spcBef>
              <a:spcAft>
                <a:spcPts val="0"/>
              </a:spcAft>
              <a:buNone/>
            </a:pPr>
            <a:r>
              <a:rPr lang="en"/>
              <a:t>The DES (Data Encryption Standard) algorithm is a symmetric-key block cipher . The algorithm takes the plain text in 64-bit blocks and converts them into ciphertext using 48-bit keys.</a:t>
            </a:r>
            <a:endParaRPr/>
          </a:p>
          <a:p>
            <a:pPr indent="0" lvl="0" marL="0" rtl="0" algn="l">
              <a:spcBef>
                <a:spcPts val="1200"/>
              </a:spcBef>
              <a:spcAft>
                <a:spcPts val="1200"/>
              </a:spcAft>
              <a:buClr>
                <a:schemeClr val="dk1"/>
              </a:buClr>
              <a:buSzPts val="1100"/>
              <a:buFont typeface="Arial"/>
              <a:buNone/>
            </a:pPr>
            <a:r>
              <a:rPr lang="en"/>
              <a:t>Since it’s a symmetric-key algorithm, it employs the same key in both encrypting and decrypting the data. If it were an asymmetrical algorithm, it would use different keys for encryption and decryption.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Audio Steganography : </a:t>
            </a:r>
            <a:endParaRPr/>
          </a:p>
        </p:txBody>
      </p:sp>
      <p:sp>
        <p:nvSpPr>
          <p:cNvPr id="153" name="Google Shape;153;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Technique : Randomized LSB substitution</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spcBef>
                <a:spcPts val="0"/>
              </a:spcBef>
              <a:spcAft>
                <a:spcPts val="1200"/>
              </a:spcAft>
              <a:buNone/>
            </a:pPr>
            <a:r>
              <a:rPr lang="en"/>
              <a:t>Randomized Least Significant Bit (LSB) substitution is a modification of the basic LSB steganography algorithm. In Randomized LSB steganography, instead of sequentially embedding the secret message in the LSBs of consecutive pixels, random data locations within the cover image are selected for storing the message bits. This adds an extra layer of randomness and makes it harder for someone to detect the hidden message by analyzing the LSB patterns.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Video Steganography :</a:t>
            </a:r>
            <a:endParaRPr/>
          </a:p>
        </p:txBody>
      </p:sp>
      <p:sp>
        <p:nvSpPr>
          <p:cNvPr id="159" name="Google Shape;159;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 Technique : RC4 + Frame-level steganography</a:t>
            </a:r>
            <a:endParaRPr/>
          </a:p>
          <a:p>
            <a:pPr indent="-298450" lvl="0" marL="457200" rtl="0" algn="l">
              <a:spcBef>
                <a:spcPts val="1200"/>
              </a:spcBef>
              <a:spcAft>
                <a:spcPts val="0"/>
              </a:spcAft>
              <a:buSzPts val="1100"/>
              <a:buFont typeface="Arial"/>
              <a:buAutoNum type="arabicPeriod"/>
            </a:pPr>
            <a:r>
              <a:rPr lang="en"/>
              <a:t>Encryption using RC4: The plaintext data is encrypted using the RC4 algorithm. The RC4 key stream is generated based on a secret key. Each byte of the plaintext is XORed with a corresponding byte from the RC4 keystream to produce the ciphertext.</a:t>
            </a:r>
            <a:endParaRPr/>
          </a:p>
          <a:p>
            <a:pPr indent="-298450" lvl="0" marL="457200" rtl="0" algn="l">
              <a:spcBef>
                <a:spcPts val="0"/>
              </a:spcBef>
              <a:spcAft>
                <a:spcPts val="0"/>
              </a:spcAft>
              <a:buSzPts val="1100"/>
              <a:buFont typeface="Arial"/>
              <a:buAutoNum type="arabicPeriod"/>
            </a:pPr>
            <a:r>
              <a:rPr lang="en"/>
              <a:t>Frame-level steganography: The video file, is divided into frames. Each frame consists of a grid of pixels. The ciphertext generated from the RC4 encryption is then embedded within the frames of the video file by modifying the LSBs of selected pixels in each frame.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TECHNOLOGIES USED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Development Environment :</a:t>
            </a:r>
            <a:endParaRPr/>
          </a:p>
        </p:txBody>
      </p:sp>
      <p:sp>
        <p:nvSpPr>
          <p:cNvPr id="170" name="Google Shape;170;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1" name="Google Shape;171;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building AIO Steganography(desktop application with a graphical user interface), following technologies were used. </a:t>
            </a:r>
            <a:endParaRPr/>
          </a:p>
          <a:p>
            <a:pPr indent="0" lvl="0" marL="0" rtl="0" algn="l">
              <a:spcBef>
                <a:spcPts val="1200"/>
              </a:spcBef>
              <a:spcAft>
                <a:spcPts val="1200"/>
              </a:spcAft>
              <a:buNone/>
            </a:pPr>
            <a:r>
              <a:t/>
            </a:r>
            <a:endParaRPr/>
          </a:p>
        </p:txBody>
      </p:sp>
      <p:cxnSp>
        <p:nvCxnSpPr>
          <p:cNvPr id="172" name="Google Shape;172;p30"/>
          <p:cNvCxnSpPr/>
          <p:nvPr/>
        </p:nvCxnSpPr>
        <p:spPr>
          <a:xfrm>
            <a:off x="-3450" y="3456775"/>
            <a:ext cx="9150900" cy="0"/>
          </a:xfrm>
          <a:prstGeom prst="straightConnector1">
            <a:avLst/>
          </a:prstGeom>
          <a:noFill/>
          <a:ln cap="flat" cmpd="sng" w="19050">
            <a:solidFill>
              <a:schemeClr val="dk2"/>
            </a:solidFill>
            <a:prstDash val="solid"/>
            <a:round/>
            <a:headEnd len="sm" w="sm" type="none"/>
            <a:tailEnd len="sm" w="sm" type="none"/>
          </a:ln>
        </p:spPr>
      </p:cxnSp>
      <p:sp>
        <p:nvSpPr>
          <p:cNvPr id="173" name="Google Shape;173;p30"/>
          <p:cNvSpPr/>
          <p:nvPr/>
        </p:nvSpPr>
        <p:spPr>
          <a:xfrm>
            <a:off x="421176" y="279174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nvSpPr>
        <p:spPr>
          <a:xfrm>
            <a:off x="173000" y="3152800"/>
            <a:ext cx="17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ource Code Pro"/>
                <a:ea typeface="Source Code Pro"/>
                <a:cs typeface="Source Code Pro"/>
                <a:sym typeface="Source Code Pro"/>
              </a:rPr>
              <a:t>IDE:</a:t>
            </a:r>
            <a:endParaRPr sz="18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lang="en" sz="1800">
                <a:solidFill>
                  <a:schemeClr val="dk1"/>
                </a:solidFill>
                <a:latin typeface="Source Code Pro"/>
                <a:ea typeface="Source Code Pro"/>
                <a:cs typeface="Source Code Pro"/>
                <a:sym typeface="Source Code Pro"/>
              </a:rPr>
              <a:t>IntelliJ</a:t>
            </a:r>
            <a:endParaRPr sz="1300">
              <a:solidFill>
                <a:schemeClr val="dk1"/>
              </a:solidFill>
              <a:latin typeface="Source Code Pro"/>
              <a:ea typeface="Source Code Pro"/>
              <a:cs typeface="Source Code Pro"/>
              <a:sym typeface="Source Code Pro"/>
            </a:endParaRPr>
          </a:p>
        </p:txBody>
      </p:sp>
      <p:sp>
        <p:nvSpPr>
          <p:cNvPr id="175" name="Google Shape;175;p30"/>
          <p:cNvSpPr/>
          <p:nvPr/>
        </p:nvSpPr>
        <p:spPr>
          <a:xfrm>
            <a:off x="2253122" y="197946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nvSpPr>
        <p:spPr>
          <a:xfrm>
            <a:off x="2792625" y="2748400"/>
            <a:ext cx="2415300" cy="10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Source Code Pro"/>
                <a:ea typeface="Source Code Pro"/>
                <a:cs typeface="Source Code Pro"/>
                <a:sym typeface="Source Code Pro"/>
              </a:rPr>
              <a:t>           Language:</a:t>
            </a:r>
            <a:endParaRPr sz="30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en" sz="3000">
                <a:solidFill>
                  <a:schemeClr val="lt1"/>
                </a:solidFill>
                <a:latin typeface="Source Code Pro"/>
                <a:ea typeface="Source Code Pro"/>
                <a:cs typeface="Source Code Pro"/>
                <a:sym typeface="Source Code Pro"/>
              </a:rPr>
              <a:t>Java</a:t>
            </a:r>
            <a:endParaRPr sz="2800">
              <a:solidFill>
                <a:schemeClr val="lt1"/>
              </a:solidFill>
              <a:latin typeface="Source Code Pro"/>
              <a:ea typeface="Source Code Pro"/>
              <a:cs typeface="Source Code Pro"/>
              <a:sym typeface="Source Code Pro"/>
            </a:endParaRPr>
          </a:p>
        </p:txBody>
      </p:sp>
      <p:sp>
        <p:nvSpPr>
          <p:cNvPr id="177" name="Google Shape;177;p30"/>
          <p:cNvSpPr/>
          <p:nvPr/>
        </p:nvSpPr>
        <p:spPr>
          <a:xfrm>
            <a:off x="5709626" y="270349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nvSpPr>
        <p:spPr>
          <a:xfrm>
            <a:off x="5443513" y="3152800"/>
            <a:ext cx="2007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Source Code Pro"/>
                <a:ea typeface="Source Code Pro"/>
                <a:cs typeface="Source Code Pro"/>
                <a:sym typeface="Source Code Pro"/>
              </a:rPr>
              <a:t>GUI Toolkit:</a:t>
            </a:r>
            <a:endParaRPr sz="16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lang="en" sz="1600">
                <a:solidFill>
                  <a:schemeClr val="dk1"/>
                </a:solidFill>
                <a:latin typeface="Source Code Pro"/>
                <a:ea typeface="Source Code Pro"/>
                <a:cs typeface="Source Code Pro"/>
                <a:sym typeface="Source Code Pro"/>
              </a:rPr>
              <a:t>Swing</a:t>
            </a:r>
            <a:endParaRPr sz="1700">
              <a:solidFill>
                <a:schemeClr val="dk1"/>
              </a:solidFill>
              <a:latin typeface="Source Code Pro"/>
              <a:ea typeface="Source Code Pro"/>
              <a:cs typeface="Source Code Pro"/>
              <a:sym typeface="Source Code Pro"/>
            </a:endParaRPr>
          </a:p>
        </p:txBody>
      </p:sp>
      <p:sp>
        <p:nvSpPr>
          <p:cNvPr id="179" name="Google Shape;179;p30"/>
          <p:cNvSpPr/>
          <p:nvPr/>
        </p:nvSpPr>
        <p:spPr>
          <a:xfrm>
            <a:off x="7718079" y="295068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nvSpPr>
        <p:spPr>
          <a:xfrm>
            <a:off x="7422700" y="315280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ource Code Pro"/>
                <a:ea typeface="Source Code Pro"/>
                <a:cs typeface="Source Code Pro"/>
                <a:sym typeface="Source Code Pro"/>
              </a:rPr>
              <a:t>Version Control:</a:t>
            </a:r>
            <a:endParaRPr>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1"/>
                </a:solidFill>
                <a:latin typeface="Source Code Pro"/>
                <a:ea typeface="Source Code Pro"/>
                <a:cs typeface="Source Code Pro"/>
                <a:sym typeface="Source Code Pro"/>
              </a:rPr>
              <a:t>Github</a:t>
            </a:r>
            <a:endParaRPr sz="800">
              <a:solidFill>
                <a:schemeClr val="dk1"/>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63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186" name="Google Shape;186;p31"/>
          <p:cNvSpPr txBox="1"/>
          <p:nvPr>
            <p:ph idx="1" type="body"/>
          </p:nvPr>
        </p:nvSpPr>
        <p:spPr>
          <a:xfrm>
            <a:off x="311700" y="503800"/>
            <a:ext cx="8520600" cy="4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Java</a:t>
            </a:r>
            <a:r>
              <a:rPr lang="en"/>
              <a:t> is well-suited for the development of desktop applications, thanks to its robustness, platform independence, and rich set of libraries and frameworks.</a:t>
            </a:r>
            <a:endParaRPr/>
          </a:p>
          <a:p>
            <a:pPr indent="0" lvl="0" marL="0" rtl="0" algn="l">
              <a:spcBef>
                <a:spcPts val="1200"/>
              </a:spcBef>
              <a:spcAft>
                <a:spcPts val="0"/>
              </a:spcAft>
              <a:buNone/>
            </a:pPr>
            <a:r>
              <a:rPr b="1" lang="en"/>
              <a:t>Swing </a:t>
            </a:r>
            <a:r>
              <a:rPr lang="en"/>
              <a:t>is a GUI (Graphical User Interface) toolkit for Java that allows developers to create desktop applications with a rich set of components and features. </a:t>
            </a:r>
            <a:endParaRPr/>
          </a:p>
          <a:p>
            <a:pPr indent="0" lvl="0" marL="0" rtl="0" algn="l">
              <a:spcBef>
                <a:spcPts val="1200"/>
              </a:spcBef>
              <a:spcAft>
                <a:spcPts val="0"/>
              </a:spcAft>
              <a:buNone/>
            </a:pPr>
            <a:r>
              <a:rPr b="1" lang="en"/>
              <a:t>I</a:t>
            </a:r>
            <a:r>
              <a:rPr b="1" lang="en"/>
              <a:t>ntelliJ IDEA </a:t>
            </a:r>
            <a:r>
              <a:rPr lang="en"/>
              <a:t>is widely used for Java development, offering advanced features for coding, debugging, and testing Java applications.</a:t>
            </a:r>
            <a:endParaRPr/>
          </a:p>
          <a:p>
            <a:pPr indent="0" lvl="0" marL="0" rtl="0" algn="l">
              <a:spcBef>
                <a:spcPts val="1200"/>
              </a:spcBef>
              <a:spcAft>
                <a:spcPts val="1200"/>
              </a:spcAft>
              <a:buNone/>
            </a:pPr>
            <a:r>
              <a:rPr b="1" lang="en"/>
              <a:t>GitHub</a:t>
            </a:r>
            <a:r>
              <a:rPr lang="en"/>
              <a:t> is a web-based hosting service for version control using Git. IntelliJ IDEA has built-in support for version control systems like Git.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AIO Steganography Tool</a:t>
            </a:r>
            <a:endParaRPr/>
          </a:p>
        </p:txBody>
      </p:sp>
      <p:sp>
        <p:nvSpPr>
          <p:cNvPr id="68" name="Google Shape;68;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Clr>
                <a:schemeClr val="dk1"/>
              </a:buClr>
              <a:buSzPts val="1100"/>
              <a:buFont typeface="Arial"/>
              <a:buNone/>
            </a:pPr>
            <a:r>
              <a:rPr lang="en" sz="1800"/>
              <a:t>An AIO (All-in-One) steganography application is a desktop application used for securing and transmitting sensitive information(text, image) by embedding it within inconspicuous cover files(image, video or audio).</a:t>
            </a:r>
            <a:endParaRPr/>
          </a:p>
        </p:txBody>
      </p:sp>
      <p:pic>
        <p:nvPicPr>
          <p:cNvPr descr="Open Chromebook laptop computer" id="69" name="Google Shape;69;p14"/>
          <p:cNvPicPr preferRelativeResize="0"/>
          <p:nvPr/>
        </p:nvPicPr>
        <p:blipFill>
          <a:blip r:embed="rId3">
            <a:alphaModFix/>
          </a:blip>
          <a:stretch>
            <a:fillRect/>
          </a:stretch>
        </p:blipFill>
        <p:spPr>
          <a:xfrm>
            <a:off x="3488125" y="638750"/>
            <a:ext cx="5591976" cy="3316000"/>
          </a:xfrm>
          <a:prstGeom prst="rect">
            <a:avLst/>
          </a:prstGeom>
          <a:noFill/>
          <a:ln>
            <a:noFill/>
          </a:ln>
        </p:spPr>
      </p:pic>
      <p:pic>
        <p:nvPicPr>
          <p:cNvPr descr="Sample wireframe for desktop application" id="70" name="Google Shape;70;p14"/>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id="71" name="Google Shape;71;p14"/>
          <p:cNvPicPr preferRelativeResize="0"/>
          <p:nvPr/>
        </p:nvPicPr>
        <p:blipFill>
          <a:blip r:embed="rId5">
            <a:alphaModFix/>
          </a:blip>
          <a:stretch>
            <a:fillRect/>
          </a:stretch>
        </p:blipFill>
        <p:spPr>
          <a:xfrm>
            <a:off x="4131700" y="913875"/>
            <a:ext cx="4210375" cy="249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200"/>
              <a:t>DEMONSTRATION</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190"/>
              <a:t>Home Window</a:t>
            </a:r>
            <a:endParaRPr sz="4000"/>
          </a:p>
        </p:txBody>
      </p:sp>
      <p:sp>
        <p:nvSpPr>
          <p:cNvPr id="202" name="Google Shape;202;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03" name="Google Shape;203;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ENCODE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190"/>
              <a:t>Encode Window</a:t>
            </a:r>
            <a:endParaRPr sz="4000"/>
          </a:p>
        </p:txBody>
      </p:sp>
      <p:sp>
        <p:nvSpPr>
          <p:cNvPr id="214" name="Google Shape;214;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15" name="Google Shape;215;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nvSpPr>
        <p:spPr>
          <a:xfrm>
            <a:off x="2460425" y="468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221" name="Google Shape;221;p37"/>
          <p:cNvPicPr preferRelativeResize="0"/>
          <p:nvPr/>
        </p:nvPicPr>
        <p:blipFill>
          <a:blip r:embed="rId3">
            <a:alphaModFix/>
          </a:blip>
          <a:stretch>
            <a:fillRect/>
          </a:stretch>
        </p:blipFill>
        <p:spPr>
          <a:xfrm>
            <a:off x="0" y="165250"/>
            <a:ext cx="6124575" cy="4978250"/>
          </a:xfrm>
          <a:prstGeom prst="rect">
            <a:avLst/>
          </a:prstGeom>
          <a:noFill/>
          <a:ln>
            <a:noFill/>
          </a:ln>
        </p:spPr>
      </p:pic>
      <p:pic>
        <p:nvPicPr>
          <p:cNvPr id="222" name="Google Shape;222;p37"/>
          <p:cNvPicPr preferRelativeResize="0"/>
          <p:nvPr/>
        </p:nvPicPr>
        <p:blipFill>
          <a:blip r:embed="rId4">
            <a:alphaModFix/>
          </a:blip>
          <a:stretch>
            <a:fillRect/>
          </a:stretch>
        </p:blipFill>
        <p:spPr>
          <a:xfrm>
            <a:off x="6568275" y="2296750"/>
            <a:ext cx="2438400" cy="1047750"/>
          </a:xfrm>
          <a:prstGeom prst="rect">
            <a:avLst/>
          </a:prstGeom>
          <a:noFill/>
          <a:ln>
            <a:noFill/>
          </a:ln>
        </p:spPr>
      </p:pic>
      <p:sp>
        <p:nvSpPr>
          <p:cNvPr id="223" name="Google Shape;223;p37"/>
          <p:cNvSpPr txBox="1"/>
          <p:nvPr>
            <p:ph idx="4294967295" type="title"/>
          </p:nvPr>
        </p:nvSpPr>
        <p:spPr>
          <a:xfrm>
            <a:off x="6143925" y="1370825"/>
            <a:ext cx="3000000" cy="64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0000"/>
              <a:buFont typeface="Arial"/>
              <a:buNone/>
            </a:pPr>
            <a:r>
              <a:t/>
            </a:r>
            <a:endParaRPr sz="1100">
              <a:latin typeface="Arial"/>
              <a:ea typeface="Arial"/>
              <a:cs typeface="Arial"/>
              <a:sym typeface="Arial"/>
            </a:endParaRPr>
          </a:p>
          <a:p>
            <a:pPr indent="0" lvl="0" marL="0" rtl="0" algn="l">
              <a:lnSpc>
                <a:spcPct val="150000"/>
              </a:lnSpc>
              <a:spcBef>
                <a:spcPts val="0"/>
              </a:spcBef>
              <a:spcAft>
                <a:spcPts val="0"/>
              </a:spcAft>
              <a:buNone/>
            </a:pPr>
            <a:r>
              <a:rPr lang="en" sz="1955">
                <a:latin typeface="Times New Roman"/>
                <a:ea typeface="Times New Roman"/>
                <a:cs typeface="Times New Roman"/>
                <a:sym typeface="Times New Roman"/>
              </a:rPr>
              <a:t>1. </a:t>
            </a:r>
            <a:r>
              <a:rPr b="1" lang="en" sz="1955">
                <a:latin typeface="Times New Roman"/>
                <a:ea typeface="Times New Roman"/>
                <a:cs typeface="Times New Roman"/>
                <a:sym typeface="Times New Roman"/>
              </a:rPr>
              <a:t>Encoding image into image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idx="1" type="body"/>
          </p:nvPr>
        </p:nvSpPr>
        <p:spPr>
          <a:xfrm>
            <a:off x="-918525" y="12841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  </a:t>
            </a:r>
            <a:endParaRPr sz="1400"/>
          </a:p>
        </p:txBody>
      </p:sp>
      <p:pic>
        <p:nvPicPr>
          <p:cNvPr id="229" name="Google Shape;229;p38"/>
          <p:cNvPicPr preferRelativeResize="0"/>
          <p:nvPr/>
        </p:nvPicPr>
        <p:blipFill>
          <a:blip r:embed="rId3">
            <a:alphaModFix/>
          </a:blip>
          <a:stretch>
            <a:fillRect/>
          </a:stretch>
        </p:blipFill>
        <p:spPr>
          <a:xfrm>
            <a:off x="164725" y="0"/>
            <a:ext cx="2807999" cy="2542450"/>
          </a:xfrm>
          <a:prstGeom prst="rect">
            <a:avLst/>
          </a:prstGeom>
          <a:noFill/>
          <a:ln>
            <a:noFill/>
          </a:ln>
        </p:spPr>
      </p:pic>
      <p:pic>
        <p:nvPicPr>
          <p:cNvPr id="230" name="Google Shape;230;p38"/>
          <p:cNvPicPr preferRelativeResize="0"/>
          <p:nvPr/>
        </p:nvPicPr>
        <p:blipFill>
          <a:blip r:embed="rId4">
            <a:alphaModFix/>
          </a:blip>
          <a:stretch>
            <a:fillRect/>
          </a:stretch>
        </p:blipFill>
        <p:spPr>
          <a:xfrm>
            <a:off x="3210263" y="905450"/>
            <a:ext cx="2557425" cy="2301550"/>
          </a:xfrm>
          <a:prstGeom prst="rect">
            <a:avLst/>
          </a:prstGeom>
          <a:noFill/>
          <a:ln>
            <a:noFill/>
          </a:ln>
        </p:spPr>
      </p:pic>
      <p:pic>
        <p:nvPicPr>
          <p:cNvPr id="231" name="Google Shape;231;p38"/>
          <p:cNvPicPr preferRelativeResize="0"/>
          <p:nvPr/>
        </p:nvPicPr>
        <p:blipFill>
          <a:blip r:embed="rId5">
            <a:alphaModFix/>
          </a:blip>
          <a:stretch>
            <a:fillRect/>
          </a:stretch>
        </p:blipFill>
        <p:spPr>
          <a:xfrm>
            <a:off x="6273575" y="1564275"/>
            <a:ext cx="2870425" cy="2424800"/>
          </a:xfrm>
          <a:prstGeom prst="rect">
            <a:avLst/>
          </a:prstGeom>
          <a:noFill/>
          <a:ln>
            <a:noFill/>
          </a:ln>
        </p:spPr>
      </p:pic>
      <p:sp>
        <p:nvSpPr>
          <p:cNvPr id="232" name="Google Shape;232;p38"/>
          <p:cNvSpPr txBox="1"/>
          <p:nvPr/>
        </p:nvSpPr>
        <p:spPr>
          <a:xfrm>
            <a:off x="205375" y="2542950"/>
            <a:ext cx="2726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latin typeface="Old Standard TT"/>
                <a:ea typeface="Old Standard TT"/>
                <a:cs typeface="Old Standard TT"/>
                <a:sym typeface="Old Standard TT"/>
              </a:rPr>
              <a:t>Cover Image</a:t>
            </a:r>
            <a:endParaRPr sz="3100">
              <a:latin typeface="Old Standard TT"/>
              <a:ea typeface="Old Standard TT"/>
              <a:cs typeface="Old Standard TT"/>
              <a:sym typeface="Old Standard TT"/>
            </a:endParaRPr>
          </a:p>
        </p:txBody>
      </p:sp>
      <p:sp>
        <p:nvSpPr>
          <p:cNvPr id="233" name="Google Shape;233;p38"/>
          <p:cNvSpPr txBox="1"/>
          <p:nvPr/>
        </p:nvSpPr>
        <p:spPr>
          <a:xfrm>
            <a:off x="3125625" y="3207000"/>
            <a:ext cx="2726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latin typeface="Old Standard TT"/>
                <a:ea typeface="Old Standard TT"/>
                <a:cs typeface="Old Standard TT"/>
                <a:sym typeface="Old Standard TT"/>
              </a:rPr>
              <a:t> Secret</a:t>
            </a:r>
            <a:r>
              <a:rPr lang="en" sz="3100">
                <a:latin typeface="Old Standard TT"/>
                <a:ea typeface="Old Standard TT"/>
                <a:cs typeface="Old Standard TT"/>
                <a:sym typeface="Old Standard TT"/>
              </a:rPr>
              <a:t> Image</a:t>
            </a:r>
            <a:endParaRPr sz="3100">
              <a:latin typeface="Old Standard TT"/>
              <a:ea typeface="Old Standard TT"/>
              <a:cs typeface="Old Standard TT"/>
              <a:sym typeface="Old Standard TT"/>
            </a:endParaRPr>
          </a:p>
        </p:txBody>
      </p:sp>
      <p:sp>
        <p:nvSpPr>
          <p:cNvPr id="234" name="Google Shape;234;p38"/>
          <p:cNvSpPr txBox="1"/>
          <p:nvPr/>
        </p:nvSpPr>
        <p:spPr>
          <a:xfrm>
            <a:off x="6345425" y="3989075"/>
            <a:ext cx="2726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latin typeface="Old Standard TT"/>
                <a:ea typeface="Old Standard TT"/>
                <a:cs typeface="Old Standard TT"/>
                <a:sym typeface="Old Standard TT"/>
              </a:rPr>
              <a:t>Stego Image</a:t>
            </a:r>
            <a:endParaRPr sz="31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cxnSp>
        <p:nvCxnSpPr>
          <p:cNvPr id="239" name="Google Shape;239;p39"/>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240" name="Google Shape;240;p39"/>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descr="Side closeup of a hand pushing a knob on an audio mixer" id="241" name="Google Shape;241;p39"/>
          <p:cNvPicPr preferRelativeResize="0"/>
          <p:nvPr/>
        </p:nvPicPr>
        <p:blipFill rotWithShape="1">
          <a:blip r:embed="rId3">
            <a:alphaModFix/>
          </a:blip>
          <a:srcRect b="23255" l="6112" r="0" t="4207"/>
          <a:stretch/>
        </p:blipFill>
        <p:spPr>
          <a:xfrm>
            <a:off x="425023" y="397950"/>
            <a:ext cx="3890968" cy="1998800"/>
          </a:xfrm>
          <a:prstGeom prst="rect">
            <a:avLst/>
          </a:prstGeom>
          <a:noFill/>
          <a:ln>
            <a:noFill/>
          </a:ln>
        </p:spPr>
      </p:pic>
      <p:pic>
        <p:nvPicPr>
          <p:cNvPr descr="Two vintage cameras on a wooden shelf" id="242" name="Google Shape;242;p39"/>
          <p:cNvPicPr preferRelativeResize="0"/>
          <p:nvPr/>
        </p:nvPicPr>
        <p:blipFill rotWithShape="1">
          <a:blip r:embed="rId4">
            <a:alphaModFix/>
          </a:blip>
          <a:srcRect b="14402" l="1512" r="1503" t="22481"/>
          <a:stretch/>
        </p:blipFill>
        <p:spPr>
          <a:xfrm>
            <a:off x="425035" y="2499902"/>
            <a:ext cx="1935230" cy="944610"/>
          </a:xfrm>
          <a:prstGeom prst="rect">
            <a:avLst/>
          </a:prstGeom>
          <a:noFill/>
          <a:ln>
            <a:noFill/>
          </a:ln>
        </p:spPr>
      </p:pic>
      <p:sp>
        <p:nvSpPr>
          <p:cNvPr id="243" name="Google Shape;243;p39"/>
          <p:cNvSpPr txBox="1"/>
          <p:nvPr>
            <p:ph idx="4294967295" type="body"/>
          </p:nvPr>
        </p:nvSpPr>
        <p:spPr>
          <a:xfrm>
            <a:off x="318850" y="3771900"/>
            <a:ext cx="3999900" cy="785700"/>
          </a:xfrm>
          <a:prstGeom prst="rect">
            <a:avLst/>
          </a:prstGeom>
        </p:spPr>
        <p:txBody>
          <a:bodyPr anchorCtr="0" anchor="b" bIns="91425" lIns="91425" spcFirstLastPara="1" rIns="91425" wrap="square" tIns="91425">
            <a:normAutofit fontScale="25000" lnSpcReduction="20000"/>
          </a:bodyPr>
          <a:lstStyle/>
          <a:p>
            <a:pPr indent="0" lvl="0" marL="0" rtl="0" algn="ctr">
              <a:lnSpc>
                <a:spcPct val="100000"/>
              </a:lnSpc>
              <a:spcBef>
                <a:spcPts val="0"/>
              </a:spcBef>
              <a:spcAft>
                <a:spcPts val="0"/>
              </a:spcAft>
              <a:buClr>
                <a:schemeClr val="dk1"/>
              </a:buClr>
              <a:buSzPts val="275"/>
              <a:buFont typeface="Arial"/>
              <a:buNone/>
            </a:pPr>
            <a:r>
              <a:t/>
            </a:r>
            <a:endParaRPr sz="8825">
              <a:latin typeface="Arial"/>
              <a:ea typeface="Arial"/>
              <a:cs typeface="Arial"/>
              <a:sym typeface="Arial"/>
            </a:endParaRPr>
          </a:p>
          <a:p>
            <a:pPr indent="0" lvl="0" marL="0" rtl="0" algn="l">
              <a:lnSpc>
                <a:spcPct val="150000"/>
              </a:lnSpc>
              <a:spcBef>
                <a:spcPts val="0"/>
              </a:spcBef>
              <a:spcAft>
                <a:spcPts val="0"/>
              </a:spcAft>
              <a:buClr>
                <a:schemeClr val="dk1"/>
              </a:buClr>
              <a:buSzPts val="275"/>
              <a:buFont typeface="Arial"/>
              <a:buNone/>
            </a:pPr>
            <a:r>
              <a:rPr lang="en" sz="9125">
                <a:latin typeface="Times New Roman"/>
                <a:ea typeface="Times New Roman"/>
                <a:cs typeface="Times New Roman"/>
                <a:sym typeface="Times New Roman"/>
              </a:rPr>
              <a:t>   2. </a:t>
            </a:r>
            <a:r>
              <a:rPr b="1" lang="en" sz="9125">
                <a:latin typeface="Times New Roman"/>
                <a:ea typeface="Times New Roman"/>
                <a:cs typeface="Times New Roman"/>
                <a:sym typeface="Times New Roman"/>
              </a:rPr>
              <a:t>Encoding text into image </a:t>
            </a:r>
            <a:endParaRPr b="1" sz="9125">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b="1" sz="2100">
              <a:solidFill>
                <a:schemeClr val="accent3"/>
              </a:solidFill>
            </a:endParaRPr>
          </a:p>
        </p:txBody>
      </p:sp>
      <p:sp>
        <p:nvSpPr>
          <p:cNvPr id="244" name="Google Shape;244;p39"/>
          <p:cNvSpPr txBox="1"/>
          <p:nvPr>
            <p:ph idx="4294967295" type="body"/>
          </p:nvPr>
        </p:nvSpPr>
        <p:spPr>
          <a:xfrm>
            <a:off x="4825250" y="3771900"/>
            <a:ext cx="3999900" cy="530400"/>
          </a:xfrm>
          <a:prstGeom prst="rect">
            <a:avLst/>
          </a:prstGeom>
        </p:spPr>
        <p:txBody>
          <a:bodyPr anchorCtr="0" anchor="b" bIns="91425" lIns="91425" spcFirstLastPara="1" rIns="91425" wrap="square" tIns="91425">
            <a:normAutofit/>
          </a:bodyPr>
          <a:lstStyle/>
          <a:p>
            <a:pPr indent="0" lvl="0" marL="0" rtl="0" algn="ctr">
              <a:lnSpc>
                <a:spcPct val="100000"/>
              </a:lnSpc>
              <a:spcBef>
                <a:spcPts val="0"/>
              </a:spcBef>
              <a:spcAft>
                <a:spcPts val="0"/>
              </a:spcAft>
              <a:buNone/>
            </a:pPr>
            <a:r>
              <a:rPr b="1" lang="en" sz="2100"/>
              <a:t>Prompt messages</a:t>
            </a:r>
            <a:endParaRPr b="1" sz="2100"/>
          </a:p>
        </p:txBody>
      </p:sp>
      <p:pic>
        <p:nvPicPr>
          <p:cNvPr id="245" name="Google Shape;245;p39"/>
          <p:cNvPicPr preferRelativeResize="0"/>
          <p:nvPr/>
        </p:nvPicPr>
        <p:blipFill>
          <a:blip r:embed="rId5">
            <a:alphaModFix/>
          </a:blip>
          <a:stretch>
            <a:fillRect/>
          </a:stretch>
        </p:blipFill>
        <p:spPr>
          <a:xfrm>
            <a:off x="425025" y="397950"/>
            <a:ext cx="3891000" cy="3108055"/>
          </a:xfrm>
          <a:prstGeom prst="rect">
            <a:avLst/>
          </a:prstGeom>
          <a:noFill/>
          <a:ln>
            <a:noFill/>
          </a:ln>
        </p:spPr>
      </p:pic>
      <p:pic>
        <p:nvPicPr>
          <p:cNvPr id="246" name="Google Shape;246;p39"/>
          <p:cNvPicPr preferRelativeResize="0"/>
          <p:nvPr/>
        </p:nvPicPr>
        <p:blipFill>
          <a:blip r:embed="rId6">
            <a:alphaModFix/>
          </a:blip>
          <a:stretch>
            <a:fillRect/>
          </a:stretch>
        </p:blipFill>
        <p:spPr>
          <a:xfrm>
            <a:off x="5370600" y="397950"/>
            <a:ext cx="2762250" cy="1209675"/>
          </a:xfrm>
          <a:prstGeom prst="rect">
            <a:avLst/>
          </a:prstGeom>
          <a:noFill/>
          <a:ln>
            <a:noFill/>
          </a:ln>
        </p:spPr>
      </p:pic>
      <p:pic>
        <p:nvPicPr>
          <p:cNvPr id="247" name="Google Shape;247;p39"/>
          <p:cNvPicPr preferRelativeResize="0"/>
          <p:nvPr/>
        </p:nvPicPr>
        <p:blipFill>
          <a:blip r:embed="rId7">
            <a:alphaModFix/>
          </a:blip>
          <a:stretch>
            <a:fillRect/>
          </a:stretch>
        </p:blipFill>
        <p:spPr>
          <a:xfrm>
            <a:off x="5370600" y="2070625"/>
            <a:ext cx="2762250" cy="1190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0"/>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253" name="Google Shape;253;p40"/>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descr="Side closeup of a hand pushing a knob on an audio mixer" id="254" name="Google Shape;254;p40"/>
          <p:cNvPicPr preferRelativeResize="0"/>
          <p:nvPr/>
        </p:nvPicPr>
        <p:blipFill rotWithShape="1">
          <a:blip r:embed="rId3">
            <a:alphaModFix/>
          </a:blip>
          <a:srcRect b="23255" l="6112" r="0" t="4207"/>
          <a:stretch/>
        </p:blipFill>
        <p:spPr>
          <a:xfrm>
            <a:off x="433435" y="397950"/>
            <a:ext cx="3890968" cy="1998800"/>
          </a:xfrm>
          <a:prstGeom prst="rect">
            <a:avLst/>
          </a:prstGeom>
          <a:noFill/>
          <a:ln>
            <a:noFill/>
          </a:ln>
        </p:spPr>
      </p:pic>
      <p:pic>
        <p:nvPicPr>
          <p:cNvPr descr="Two vintage cameras on a wooden shelf" id="255" name="Google Shape;255;p40"/>
          <p:cNvPicPr preferRelativeResize="0"/>
          <p:nvPr/>
        </p:nvPicPr>
        <p:blipFill rotWithShape="1">
          <a:blip r:embed="rId4">
            <a:alphaModFix/>
          </a:blip>
          <a:srcRect b="14402" l="1512" r="1503" t="22481"/>
          <a:stretch/>
        </p:blipFill>
        <p:spPr>
          <a:xfrm>
            <a:off x="425035" y="2499902"/>
            <a:ext cx="1935230" cy="944610"/>
          </a:xfrm>
          <a:prstGeom prst="rect">
            <a:avLst/>
          </a:prstGeom>
          <a:noFill/>
          <a:ln>
            <a:noFill/>
          </a:ln>
        </p:spPr>
      </p:pic>
      <p:sp>
        <p:nvSpPr>
          <p:cNvPr id="256" name="Google Shape;256;p40"/>
          <p:cNvSpPr txBox="1"/>
          <p:nvPr>
            <p:ph idx="4294967295" type="body"/>
          </p:nvPr>
        </p:nvSpPr>
        <p:spPr>
          <a:xfrm>
            <a:off x="318850" y="3771900"/>
            <a:ext cx="3999900" cy="785700"/>
          </a:xfrm>
          <a:prstGeom prst="rect">
            <a:avLst/>
          </a:prstGeom>
        </p:spPr>
        <p:txBody>
          <a:bodyPr anchorCtr="0" anchor="b" bIns="91425" lIns="91425" spcFirstLastPara="1" rIns="91425" wrap="square" tIns="91425">
            <a:normAutofit fontScale="25000" lnSpcReduction="20000"/>
          </a:bodyPr>
          <a:lstStyle/>
          <a:p>
            <a:pPr indent="0" lvl="0" marL="0" rtl="0" algn="ctr">
              <a:lnSpc>
                <a:spcPct val="100000"/>
              </a:lnSpc>
              <a:spcBef>
                <a:spcPts val="0"/>
              </a:spcBef>
              <a:spcAft>
                <a:spcPts val="0"/>
              </a:spcAft>
              <a:buNone/>
            </a:pPr>
            <a:r>
              <a:t/>
            </a:r>
            <a:endParaRPr sz="8825">
              <a:latin typeface="Arial"/>
              <a:ea typeface="Arial"/>
              <a:cs typeface="Arial"/>
              <a:sym typeface="Arial"/>
            </a:endParaRPr>
          </a:p>
          <a:p>
            <a:pPr indent="0" lvl="0" marL="0" rtl="0" algn="l">
              <a:lnSpc>
                <a:spcPct val="150000"/>
              </a:lnSpc>
              <a:spcBef>
                <a:spcPts val="0"/>
              </a:spcBef>
              <a:spcAft>
                <a:spcPts val="0"/>
              </a:spcAft>
              <a:buNone/>
            </a:pPr>
            <a:r>
              <a:rPr lang="en" sz="9125">
                <a:latin typeface="Times New Roman"/>
                <a:ea typeface="Times New Roman"/>
                <a:cs typeface="Times New Roman"/>
                <a:sym typeface="Times New Roman"/>
              </a:rPr>
              <a:t>   3. </a:t>
            </a:r>
            <a:r>
              <a:rPr b="1" lang="en" sz="9125">
                <a:latin typeface="Times New Roman"/>
                <a:ea typeface="Times New Roman"/>
                <a:cs typeface="Times New Roman"/>
                <a:sym typeface="Times New Roman"/>
              </a:rPr>
              <a:t>Encoding text into video </a:t>
            </a:r>
            <a:endParaRPr b="1" sz="9125">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b="1" sz="2100">
              <a:solidFill>
                <a:schemeClr val="accent3"/>
              </a:solidFill>
            </a:endParaRPr>
          </a:p>
        </p:txBody>
      </p:sp>
      <p:sp>
        <p:nvSpPr>
          <p:cNvPr id="257" name="Google Shape;257;p40"/>
          <p:cNvSpPr txBox="1"/>
          <p:nvPr>
            <p:ph idx="4294967295" type="body"/>
          </p:nvPr>
        </p:nvSpPr>
        <p:spPr>
          <a:xfrm>
            <a:off x="4825250" y="3771900"/>
            <a:ext cx="3999900" cy="530400"/>
          </a:xfrm>
          <a:prstGeom prst="rect">
            <a:avLst/>
          </a:prstGeom>
        </p:spPr>
        <p:txBody>
          <a:bodyPr anchorCtr="0" anchor="b" bIns="91425" lIns="91425" spcFirstLastPara="1" rIns="91425" wrap="square" tIns="91425">
            <a:normAutofit/>
          </a:bodyPr>
          <a:lstStyle/>
          <a:p>
            <a:pPr indent="0" lvl="0" marL="0" rtl="0" algn="ctr">
              <a:lnSpc>
                <a:spcPct val="100000"/>
              </a:lnSpc>
              <a:spcBef>
                <a:spcPts val="0"/>
              </a:spcBef>
              <a:spcAft>
                <a:spcPts val="0"/>
              </a:spcAft>
              <a:buNone/>
            </a:pPr>
            <a:r>
              <a:rPr b="1" lang="en" sz="2100"/>
              <a:t>Prompt messages</a:t>
            </a:r>
            <a:endParaRPr b="1" sz="2100"/>
          </a:p>
        </p:txBody>
      </p:sp>
      <p:pic>
        <p:nvPicPr>
          <p:cNvPr id="258" name="Google Shape;258;p40"/>
          <p:cNvPicPr preferRelativeResize="0"/>
          <p:nvPr/>
        </p:nvPicPr>
        <p:blipFill>
          <a:blip r:embed="rId5">
            <a:alphaModFix/>
          </a:blip>
          <a:stretch>
            <a:fillRect/>
          </a:stretch>
        </p:blipFill>
        <p:spPr>
          <a:xfrm>
            <a:off x="5370600" y="397950"/>
            <a:ext cx="2762250" cy="1209675"/>
          </a:xfrm>
          <a:prstGeom prst="rect">
            <a:avLst/>
          </a:prstGeom>
          <a:noFill/>
          <a:ln>
            <a:noFill/>
          </a:ln>
        </p:spPr>
      </p:pic>
      <p:pic>
        <p:nvPicPr>
          <p:cNvPr id="259" name="Google Shape;259;p40"/>
          <p:cNvPicPr preferRelativeResize="0"/>
          <p:nvPr/>
        </p:nvPicPr>
        <p:blipFill>
          <a:blip r:embed="rId6">
            <a:alphaModFix/>
          </a:blip>
          <a:stretch>
            <a:fillRect/>
          </a:stretch>
        </p:blipFill>
        <p:spPr>
          <a:xfrm>
            <a:off x="5370600" y="2163925"/>
            <a:ext cx="2762250" cy="1190625"/>
          </a:xfrm>
          <a:prstGeom prst="rect">
            <a:avLst/>
          </a:prstGeom>
          <a:noFill/>
          <a:ln>
            <a:noFill/>
          </a:ln>
        </p:spPr>
      </p:pic>
      <p:pic>
        <p:nvPicPr>
          <p:cNvPr id="260" name="Google Shape;260;p40"/>
          <p:cNvPicPr preferRelativeResize="0"/>
          <p:nvPr/>
        </p:nvPicPr>
        <p:blipFill>
          <a:blip r:embed="rId7">
            <a:alphaModFix/>
          </a:blip>
          <a:stretch>
            <a:fillRect/>
          </a:stretch>
        </p:blipFill>
        <p:spPr>
          <a:xfrm>
            <a:off x="425025" y="397950"/>
            <a:ext cx="3890975" cy="310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nvSpPr>
        <p:spPr>
          <a:xfrm>
            <a:off x="2460425" y="468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266" name="Google Shape;266;p41"/>
          <p:cNvPicPr preferRelativeResize="0"/>
          <p:nvPr/>
        </p:nvPicPr>
        <p:blipFill>
          <a:blip r:embed="rId3">
            <a:alphaModFix/>
          </a:blip>
          <a:stretch>
            <a:fillRect/>
          </a:stretch>
        </p:blipFill>
        <p:spPr>
          <a:xfrm>
            <a:off x="0" y="165250"/>
            <a:ext cx="6124575" cy="4978250"/>
          </a:xfrm>
          <a:prstGeom prst="rect">
            <a:avLst/>
          </a:prstGeom>
          <a:noFill/>
          <a:ln>
            <a:noFill/>
          </a:ln>
        </p:spPr>
      </p:pic>
      <p:pic>
        <p:nvPicPr>
          <p:cNvPr id="267" name="Google Shape;267;p41"/>
          <p:cNvPicPr preferRelativeResize="0"/>
          <p:nvPr/>
        </p:nvPicPr>
        <p:blipFill>
          <a:blip r:embed="rId4">
            <a:alphaModFix/>
          </a:blip>
          <a:stretch>
            <a:fillRect/>
          </a:stretch>
        </p:blipFill>
        <p:spPr>
          <a:xfrm>
            <a:off x="6568275" y="2296750"/>
            <a:ext cx="2438400" cy="1047750"/>
          </a:xfrm>
          <a:prstGeom prst="rect">
            <a:avLst/>
          </a:prstGeom>
          <a:noFill/>
          <a:ln>
            <a:noFill/>
          </a:ln>
        </p:spPr>
      </p:pic>
      <p:sp>
        <p:nvSpPr>
          <p:cNvPr id="268" name="Google Shape;268;p41"/>
          <p:cNvSpPr txBox="1"/>
          <p:nvPr>
            <p:ph idx="4294967295" type="title"/>
          </p:nvPr>
        </p:nvSpPr>
        <p:spPr>
          <a:xfrm>
            <a:off x="6143925" y="1370825"/>
            <a:ext cx="3000000" cy="64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1100">
              <a:latin typeface="Arial"/>
              <a:ea typeface="Arial"/>
              <a:cs typeface="Arial"/>
              <a:sym typeface="Arial"/>
            </a:endParaRPr>
          </a:p>
          <a:p>
            <a:pPr indent="0" lvl="0" marL="0" rtl="0" algn="l">
              <a:lnSpc>
                <a:spcPct val="150000"/>
              </a:lnSpc>
              <a:spcBef>
                <a:spcPts val="0"/>
              </a:spcBef>
              <a:spcAft>
                <a:spcPts val="0"/>
              </a:spcAft>
              <a:buNone/>
            </a:pPr>
            <a:r>
              <a:rPr lang="en" sz="1955">
                <a:latin typeface="Times New Roman"/>
                <a:ea typeface="Times New Roman"/>
                <a:cs typeface="Times New Roman"/>
                <a:sym typeface="Times New Roman"/>
              </a:rPr>
              <a:t>   4</a:t>
            </a:r>
            <a:r>
              <a:rPr lang="en" sz="1955">
                <a:latin typeface="Times New Roman"/>
                <a:ea typeface="Times New Roman"/>
                <a:cs typeface="Times New Roman"/>
                <a:sym typeface="Times New Roman"/>
              </a:rPr>
              <a:t>. </a:t>
            </a:r>
            <a:r>
              <a:rPr b="1" lang="en" sz="1955">
                <a:latin typeface="Times New Roman"/>
                <a:ea typeface="Times New Roman"/>
                <a:cs typeface="Times New Roman"/>
                <a:sym typeface="Times New Roman"/>
              </a:rPr>
              <a:t>Encoding text into audio </a:t>
            </a:r>
            <a:endParaRPr sz="2400"/>
          </a:p>
        </p:txBody>
      </p:sp>
      <p:pic>
        <p:nvPicPr>
          <p:cNvPr id="269" name="Google Shape;269;p41"/>
          <p:cNvPicPr preferRelativeResize="0"/>
          <p:nvPr/>
        </p:nvPicPr>
        <p:blipFill>
          <a:blip r:embed="rId5">
            <a:alphaModFix/>
          </a:blip>
          <a:stretch>
            <a:fillRect/>
          </a:stretch>
        </p:blipFill>
        <p:spPr>
          <a:xfrm>
            <a:off x="0" y="165251"/>
            <a:ext cx="6124575" cy="4896225"/>
          </a:xfrm>
          <a:prstGeom prst="rect">
            <a:avLst/>
          </a:prstGeom>
          <a:noFill/>
          <a:ln>
            <a:noFill/>
          </a:ln>
        </p:spPr>
      </p:pic>
      <p:pic>
        <p:nvPicPr>
          <p:cNvPr id="270" name="Google Shape;270;p41"/>
          <p:cNvPicPr preferRelativeResize="0"/>
          <p:nvPr/>
        </p:nvPicPr>
        <p:blipFill>
          <a:blip r:embed="rId6">
            <a:alphaModFix/>
          </a:blip>
          <a:stretch>
            <a:fillRect/>
          </a:stretch>
        </p:blipFill>
        <p:spPr>
          <a:xfrm>
            <a:off x="6553975" y="2296750"/>
            <a:ext cx="2466975" cy="1162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4294967295" type="title"/>
          </p:nvPr>
        </p:nvSpPr>
        <p:spPr>
          <a:xfrm>
            <a:off x="152400" y="152400"/>
            <a:ext cx="8118600" cy="7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300"/>
              <a:t>Information Hiding :</a:t>
            </a:r>
            <a:endParaRPr sz="4300"/>
          </a:p>
        </p:txBody>
      </p:sp>
      <p:pic>
        <p:nvPicPr>
          <p:cNvPr id="77" name="Google Shape;77;p15"/>
          <p:cNvPicPr preferRelativeResize="0"/>
          <p:nvPr/>
        </p:nvPicPr>
        <p:blipFill>
          <a:blip r:embed="rId3">
            <a:alphaModFix/>
          </a:blip>
          <a:stretch>
            <a:fillRect/>
          </a:stretch>
        </p:blipFill>
        <p:spPr>
          <a:xfrm>
            <a:off x="1083275" y="1153325"/>
            <a:ext cx="6977450" cy="36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90"/>
              <a:t>De</a:t>
            </a:r>
            <a:r>
              <a:rPr b="1" lang="en" sz="3190"/>
              <a:t>code Window</a:t>
            </a:r>
            <a:endParaRPr sz="4000"/>
          </a:p>
        </p:txBody>
      </p:sp>
      <p:sp>
        <p:nvSpPr>
          <p:cNvPr id="281" name="Google Shape;281;p4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82" name="Google Shape;282;p43"/>
          <p:cNvPicPr preferRelativeResize="0"/>
          <p:nvPr/>
        </p:nvPicPr>
        <p:blipFill>
          <a:blip r:embed="rId3">
            <a:alphaModFix/>
          </a:blip>
          <a:stretch>
            <a:fillRect/>
          </a:stretch>
        </p:blipFill>
        <p:spPr>
          <a:xfrm>
            <a:off x="1698875" y="1058225"/>
            <a:ext cx="5659025" cy="3510575"/>
          </a:xfrm>
          <a:prstGeom prst="rect">
            <a:avLst/>
          </a:prstGeom>
          <a:noFill/>
          <a:ln>
            <a:noFill/>
          </a:ln>
        </p:spPr>
      </p:pic>
      <p:pic>
        <p:nvPicPr>
          <p:cNvPr id="283" name="Google Shape;283;p4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4"/>
          <p:cNvPicPr preferRelativeResize="0"/>
          <p:nvPr/>
        </p:nvPicPr>
        <p:blipFill>
          <a:blip r:embed="rId3">
            <a:alphaModFix/>
          </a:blip>
          <a:stretch>
            <a:fillRect/>
          </a:stretch>
        </p:blipFill>
        <p:spPr>
          <a:xfrm>
            <a:off x="4756950" y="703100"/>
            <a:ext cx="3257550" cy="1152525"/>
          </a:xfrm>
          <a:prstGeom prst="rect">
            <a:avLst/>
          </a:prstGeom>
          <a:noFill/>
          <a:ln>
            <a:noFill/>
          </a:ln>
        </p:spPr>
      </p:pic>
      <p:sp>
        <p:nvSpPr>
          <p:cNvPr id="289" name="Google Shape;289;p44"/>
          <p:cNvSpPr txBox="1"/>
          <p:nvPr/>
        </p:nvSpPr>
        <p:spPr>
          <a:xfrm>
            <a:off x="4862325" y="128875"/>
            <a:ext cx="3210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             2. Text from Image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290" name="Google Shape;290;p44"/>
          <p:cNvSpPr txBox="1"/>
          <p:nvPr/>
        </p:nvSpPr>
        <p:spPr>
          <a:xfrm>
            <a:off x="632700" y="1288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endParaRPr>
          </a:p>
          <a:p>
            <a:pPr indent="0" lvl="0" marL="0" rtl="0" algn="ctr">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1. Image from Image :</a:t>
            </a:r>
            <a:endParaRPr b="1">
              <a:solidFill>
                <a:schemeClr val="dk1"/>
              </a:solidFill>
              <a:latin typeface="Times New Roman"/>
              <a:ea typeface="Times New Roman"/>
              <a:cs typeface="Times New Roman"/>
              <a:sym typeface="Times New Roman"/>
            </a:endParaRPr>
          </a:p>
        </p:txBody>
      </p:sp>
      <p:pic>
        <p:nvPicPr>
          <p:cNvPr id="291" name="Google Shape;291;p44"/>
          <p:cNvPicPr preferRelativeResize="0"/>
          <p:nvPr/>
        </p:nvPicPr>
        <p:blipFill>
          <a:blip r:embed="rId4">
            <a:alphaModFix/>
          </a:blip>
          <a:stretch>
            <a:fillRect/>
          </a:stretch>
        </p:blipFill>
        <p:spPr>
          <a:xfrm>
            <a:off x="726525" y="703100"/>
            <a:ext cx="3121076" cy="1171575"/>
          </a:xfrm>
          <a:prstGeom prst="rect">
            <a:avLst/>
          </a:prstGeom>
          <a:noFill/>
          <a:ln>
            <a:noFill/>
          </a:ln>
        </p:spPr>
      </p:pic>
      <p:pic>
        <p:nvPicPr>
          <p:cNvPr id="292" name="Google Shape;292;p44"/>
          <p:cNvPicPr preferRelativeResize="0"/>
          <p:nvPr/>
        </p:nvPicPr>
        <p:blipFill>
          <a:blip r:embed="rId5">
            <a:alphaModFix/>
          </a:blip>
          <a:stretch>
            <a:fillRect/>
          </a:stretch>
        </p:blipFill>
        <p:spPr>
          <a:xfrm>
            <a:off x="949000" y="2425300"/>
            <a:ext cx="2683701" cy="2390150"/>
          </a:xfrm>
          <a:prstGeom prst="rect">
            <a:avLst/>
          </a:prstGeom>
          <a:noFill/>
          <a:ln>
            <a:noFill/>
          </a:ln>
        </p:spPr>
      </p:pic>
      <p:sp>
        <p:nvSpPr>
          <p:cNvPr id="293" name="Google Shape;293;p44"/>
          <p:cNvSpPr txBox="1"/>
          <p:nvPr/>
        </p:nvSpPr>
        <p:spPr>
          <a:xfrm>
            <a:off x="726525" y="18795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endParaRPr>
          </a:p>
          <a:p>
            <a:pPr indent="0" lvl="0" marL="0" rtl="0" algn="ctr">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Extracted </a:t>
            </a:r>
            <a:r>
              <a:rPr b="1" lang="en">
                <a:solidFill>
                  <a:schemeClr val="dk1"/>
                </a:solidFill>
                <a:latin typeface="Times New Roman"/>
                <a:ea typeface="Times New Roman"/>
                <a:cs typeface="Times New Roman"/>
                <a:sym typeface="Times New Roman"/>
              </a:rPr>
              <a:t>Image :</a:t>
            </a:r>
            <a:endParaRPr b="1">
              <a:solidFill>
                <a:schemeClr val="dk1"/>
              </a:solidFill>
              <a:latin typeface="Times New Roman"/>
              <a:ea typeface="Times New Roman"/>
              <a:cs typeface="Times New Roman"/>
              <a:sym typeface="Times New Roman"/>
            </a:endParaRPr>
          </a:p>
        </p:txBody>
      </p:sp>
      <p:sp>
        <p:nvSpPr>
          <p:cNvPr id="294" name="Google Shape;294;p44"/>
          <p:cNvSpPr txBox="1"/>
          <p:nvPr/>
        </p:nvSpPr>
        <p:spPr>
          <a:xfrm>
            <a:off x="4885725" y="18795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endParaRPr>
          </a:p>
          <a:p>
            <a:pPr indent="0" lvl="0" marL="0" rtl="0" algn="ctr">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3. Text from Video :</a:t>
            </a:r>
            <a:endParaRPr b="1">
              <a:solidFill>
                <a:schemeClr val="dk1"/>
              </a:solidFill>
              <a:latin typeface="Times New Roman"/>
              <a:ea typeface="Times New Roman"/>
              <a:cs typeface="Times New Roman"/>
              <a:sym typeface="Times New Roman"/>
            </a:endParaRPr>
          </a:p>
        </p:txBody>
      </p:sp>
      <p:sp>
        <p:nvSpPr>
          <p:cNvPr id="295" name="Google Shape;295;p44"/>
          <p:cNvSpPr txBox="1"/>
          <p:nvPr/>
        </p:nvSpPr>
        <p:spPr>
          <a:xfrm>
            <a:off x="4967475" y="34566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endParaRPr>
          </a:p>
          <a:p>
            <a:pPr indent="0" lvl="0" marL="0" rtl="0" algn="ctr">
              <a:lnSpc>
                <a:spcPct val="150000"/>
              </a:lnSpc>
              <a:spcBef>
                <a:spcPts val="0"/>
              </a:spcBef>
              <a:spcAft>
                <a:spcPts val="0"/>
              </a:spcAft>
              <a:buNone/>
            </a:pPr>
            <a:r>
              <a:rPr b="1" lang="en">
                <a:solidFill>
                  <a:schemeClr val="dk1"/>
                </a:solidFill>
                <a:latin typeface="Times New Roman"/>
                <a:ea typeface="Times New Roman"/>
                <a:cs typeface="Times New Roman"/>
                <a:sym typeface="Times New Roman"/>
              </a:rPr>
              <a:t>4. Text</a:t>
            </a:r>
            <a:r>
              <a:rPr b="1" lang="en">
                <a:solidFill>
                  <a:schemeClr val="dk1"/>
                </a:solidFill>
                <a:latin typeface="Times New Roman"/>
                <a:ea typeface="Times New Roman"/>
                <a:cs typeface="Times New Roman"/>
                <a:sym typeface="Times New Roman"/>
              </a:rPr>
              <a:t> from Audio :</a:t>
            </a:r>
            <a:endParaRPr b="1">
              <a:solidFill>
                <a:schemeClr val="dk1"/>
              </a:solidFill>
              <a:latin typeface="Times New Roman"/>
              <a:ea typeface="Times New Roman"/>
              <a:cs typeface="Times New Roman"/>
              <a:sym typeface="Times New Roman"/>
            </a:endParaRPr>
          </a:p>
        </p:txBody>
      </p:sp>
      <p:pic>
        <p:nvPicPr>
          <p:cNvPr id="296" name="Google Shape;296;p44"/>
          <p:cNvPicPr preferRelativeResize="0"/>
          <p:nvPr/>
        </p:nvPicPr>
        <p:blipFill>
          <a:blip r:embed="rId6">
            <a:alphaModFix/>
          </a:blip>
          <a:stretch>
            <a:fillRect/>
          </a:stretch>
        </p:blipFill>
        <p:spPr>
          <a:xfrm>
            <a:off x="4862500" y="3962400"/>
            <a:ext cx="3210300" cy="1075650"/>
          </a:xfrm>
          <a:prstGeom prst="rect">
            <a:avLst/>
          </a:prstGeom>
          <a:noFill/>
          <a:ln>
            <a:noFill/>
          </a:ln>
        </p:spPr>
      </p:pic>
      <p:pic>
        <p:nvPicPr>
          <p:cNvPr id="297" name="Google Shape;297;p44"/>
          <p:cNvPicPr preferRelativeResize="0"/>
          <p:nvPr/>
        </p:nvPicPr>
        <p:blipFill>
          <a:blip r:embed="rId7">
            <a:alphaModFix/>
          </a:blip>
          <a:stretch>
            <a:fillRect/>
          </a:stretch>
        </p:blipFill>
        <p:spPr>
          <a:xfrm>
            <a:off x="4756950" y="2425300"/>
            <a:ext cx="3257550" cy="1143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INFO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8" name="Google Shape;308;p4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9" name="Google Shape;309;p46"/>
          <p:cNvPicPr preferRelativeResize="0"/>
          <p:nvPr/>
        </p:nvPicPr>
        <p:blipFill>
          <a:blip r:embed="rId3">
            <a:alphaModFix/>
          </a:blip>
          <a:stretch>
            <a:fillRect/>
          </a:stretch>
        </p:blipFill>
        <p:spPr>
          <a:xfrm>
            <a:off x="0" y="0"/>
            <a:ext cx="9144000" cy="507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Refrences</a:t>
            </a:r>
            <a:endParaRPr/>
          </a:p>
        </p:txBody>
      </p:sp>
      <p:sp>
        <p:nvSpPr>
          <p:cNvPr id="315" name="Google Shape;315;p4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SourceURL:file:///home/knoldus/Downloads/NadraIbrahimMCA4SemProjectReportFinal.docx</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000">
                <a:latin typeface="Times New Roman"/>
                <a:ea typeface="Times New Roman"/>
                <a:cs typeface="Times New Roman"/>
                <a:sym typeface="Times New Roman"/>
              </a:rPr>
              <a:t>[</a:t>
            </a:r>
            <a:r>
              <a:rPr lang="en" sz="1200">
                <a:latin typeface="Times New Roman"/>
                <a:ea typeface="Times New Roman"/>
                <a:cs typeface="Times New Roman"/>
                <a:sym typeface="Times New Roman"/>
              </a:rPr>
              <a:t>1] B. Saha and S. Sharma, “Steganographic Techniques of Data Hiding using Digital Images”, in Defence Science Journal, vol. 62, no. 1, 2012 January, pp. 11-18.</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[2] Silman, J., “Steganography and Steganalysis: An Overview”, SANS Institute, 2001.</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[3] Jamil, T., “Steganography: The art of hiding information in plain sight”, IEEE Potentials, 18:01, 1999.</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[4] Johnson, N.F. &amp; Jajodia, S., “Exploring Steganography: Seeing the Unseen”, Computer Journal, February 1998.</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[5] Sei-ichiro Kamata, et al: Depth-First Coding for Multi-Valued Pictures Using Bit-Plane Decomposition, IEEE Trans. on CT, Vol.43, No.5, pp.1961-1969, May, 1995.</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[6] https://www.w3.org/TR/PNG-Chunks.html</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19" name="Shape 319"/>
        <p:cNvGrpSpPr/>
        <p:nvPr/>
      </p:nvGrpSpPr>
      <p:grpSpPr>
        <a:xfrm>
          <a:off x="0" y="0"/>
          <a:ext cx="0" cy="0"/>
          <a:chOff x="0" y="0"/>
          <a:chExt cx="0" cy="0"/>
        </a:xfrm>
      </p:grpSpPr>
      <p:sp>
        <p:nvSpPr>
          <p:cNvPr id="320" name="Google Shape;320;p4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1"/>
                </a:solidFill>
              </a:rPr>
              <a:t>I appreciate your attention. </a:t>
            </a:r>
            <a:endParaRPr>
              <a:solidFill>
                <a:schemeClr val="dk1"/>
              </a:solidFill>
            </a:endParaRPr>
          </a:p>
          <a:p>
            <a:pPr indent="0" lvl="0" marL="0" rtl="0" algn="l">
              <a:spcBef>
                <a:spcPts val="0"/>
              </a:spcBef>
              <a:spcAft>
                <a:spcPts val="0"/>
              </a:spcAft>
              <a:buNone/>
            </a:pPr>
            <a:r>
              <a:rPr lang="en">
                <a:solidFill>
                  <a:schemeClr val="dk1"/>
                </a:solidFill>
              </a:rPr>
              <a:t>Thank you.</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65500" y="1816950"/>
            <a:ext cx="4045200" cy="1509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Career highlights</a:t>
            </a:r>
            <a:endParaRPr/>
          </a:p>
        </p:txBody>
      </p:sp>
      <p:sp>
        <p:nvSpPr>
          <p:cNvPr id="83" name="Google Shape;83;p16"/>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The advantage of steganography over cryptography alone is that the intended secret messages does not attract attention to itself an object of scrutiny.</a:t>
            </a:r>
            <a:endParaRPr>
              <a:solidFill>
                <a:schemeClr val="lt1"/>
              </a:solidFill>
            </a:endParaRPr>
          </a:p>
          <a:p>
            <a:pPr indent="0" lvl="0" marL="0" rtl="0" algn="l">
              <a:spcBef>
                <a:spcPts val="1200"/>
              </a:spcBef>
              <a:spcAft>
                <a:spcPts val="1200"/>
              </a:spcAft>
              <a:buClr>
                <a:schemeClr val="dk1"/>
              </a:buClr>
              <a:buSzPts val="1100"/>
              <a:buFont typeface="Arial"/>
              <a:buNone/>
            </a:pPr>
            <a:r>
              <a:rPr lang="en">
                <a:solidFill>
                  <a:schemeClr val="lt1"/>
                </a:solidFill>
              </a:rPr>
              <a:t>While encrypted messages no matter how unbreakable arouse interest.</a:t>
            </a:r>
            <a:endParaRPr b="1">
              <a:solidFill>
                <a:schemeClr val="lt1"/>
              </a:solidFill>
            </a:endParaRPr>
          </a:p>
        </p:txBody>
      </p:sp>
      <p:pic>
        <p:nvPicPr>
          <p:cNvPr id="84" name="Google Shape;84;p16"/>
          <p:cNvPicPr preferRelativeResize="0"/>
          <p:nvPr/>
        </p:nvPicPr>
        <p:blipFill>
          <a:blip r:embed="rId3">
            <a:alphaModFix/>
          </a:blip>
          <a:stretch>
            <a:fillRect/>
          </a:stretch>
        </p:blipFill>
        <p:spPr>
          <a:xfrm>
            <a:off x="-61800" y="0"/>
            <a:ext cx="4633800" cy="5143500"/>
          </a:xfrm>
          <a:prstGeom prst="rect">
            <a:avLst/>
          </a:prstGeom>
          <a:noFill/>
          <a:ln>
            <a:noFill/>
          </a:ln>
        </p:spPr>
      </p:pic>
      <p:sp>
        <p:nvSpPr>
          <p:cNvPr id="85" name="Google Shape;85;p16"/>
          <p:cNvSpPr txBox="1"/>
          <p:nvPr/>
        </p:nvSpPr>
        <p:spPr>
          <a:xfrm>
            <a:off x="4939500" y="568425"/>
            <a:ext cx="3768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900">
                <a:solidFill>
                  <a:schemeClr val="lt1"/>
                </a:solidFill>
                <a:latin typeface="Old Standard TT"/>
                <a:ea typeface="Old Standard TT"/>
                <a:cs typeface="Old Standard TT"/>
                <a:sym typeface="Old Standard TT"/>
              </a:rPr>
              <a:t>Why Steganography?</a:t>
            </a:r>
            <a:endParaRPr sz="1300">
              <a:solidFill>
                <a:schemeClr val="lt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LSB Algorithm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12100" y="0"/>
            <a:ext cx="9144000" cy="5084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0" y="-58575"/>
            <a:ext cx="9144001"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0" y="-58575"/>
            <a:ext cx="9144000"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1"/>
          <p:cNvPicPr preferRelativeResize="0"/>
          <p:nvPr/>
        </p:nvPicPr>
        <p:blipFill>
          <a:blip r:embed="rId3">
            <a:alphaModFix/>
          </a:blip>
          <a:stretch>
            <a:fillRect/>
          </a:stretch>
        </p:blipFill>
        <p:spPr>
          <a:xfrm>
            <a:off x="0" y="0"/>
            <a:ext cx="9144000" cy="5096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